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5"/>
  </p:notesMasterIdLst>
  <p:sldIdLst>
    <p:sldId id="282" r:id="rId5"/>
    <p:sldId id="284" r:id="rId6"/>
    <p:sldId id="285" r:id="rId7"/>
    <p:sldId id="286" r:id="rId8"/>
    <p:sldId id="287" r:id="rId9"/>
    <p:sldId id="288" r:id="rId10"/>
    <p:sldId id="299" r:id="rId11"/>
    <p:sldId id="296" r:id="rId12"/>
    <p:sldId id="297" r:id="rId13"/>
    <p:sldId id="298" r:id="rId14"/>
    <p:sldId id="289" r:id="rId15"/>
    <p:sldId id="301" r:id="rId16"/>
    <p:sldId id="302" r:id="rId17"/>
    <p:sldId id="303" r:id="rId18"/>
    <p:sldId id="304" r:id="rId19"/>
    <p:sldId id="290" r:id="rId20"/>
    <p:sldId id="307" r:id="rId21"/>
    <p:sldId id="308" r:id="rId22"/>
    <p:sldId id="309" r:id="rId23"/>
    <p:sldId id="323" r:id="rId24"/>
    <p:sldId id="328" r:id="rId25"/>
    <p:sldId id="322" r:id="rId26"/>
    <p:sldId id="324" r:id="rId27"/>
    <p:sldId id="325" r:id="rId28"/>
    <p:sldId id="326" r:id="rId29"/>
    <p:sldId id="327" r:id="rId30"/>
    <p:sldId id="331" r:id="rId31"/>
    <p:sldId id="329" r:id="rId32"/>
    <p:sldId id="332" r:id="rId33"/>
    <p:sldId id="333" r:id="rId34"/>
    <p:sldId id="335" r:id="rId35"/>
    <p:sldId id="334" r:id="rId36"/>
    <p:sldId id="330" r:id="rId37"/>
    <p:sldId id="337" r:id="rId38"/>
    <p:sldId id="293" r:id="rId39"/>
    <p:sldId id="344" r:id="rId40"/>
    <p:sldId id="345" r:id="rId41"/>
    <p:sldId id="346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38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8361C-1BE1-493F-B51E-9C5982D1BE55}" v="121" dt="2020-09-28T06:11:27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99" d="100"/>
          <a:sy n="99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F71CA-98D5-478D-BF6C-B950086B37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5F6D8D-DADB-4695-9F56-B1B9C9445EC6}">
      <dgm:prSet/>
      <dgm:spPr/>
      <dgm:t>
        <a:bodyPr/>
        <a:lstStyle/>
        <a:p>
          <a:r>
            <a:rPr lang="en-US"/>
            <a:t>Peak velocity </a:t>
          </a:r>
        </a:p>
      </dgm:t>
    </dgm:pt>
    <dgm:pt modelId="{59E4BF2C-A64D-4E74-8DAD-A106EE35AC2E}" type="parTrans" cxnId="{8FF4DC1D-45BF-4163-83C9-D0E243DC54CD}">
      <dgm:prSet/>
      <dgm:spPr/>
      <dgm:t>
        <a:bodyPr/>
        <a:lstStyle/>
        <a:p>
          <a:endParaRPr lang="en-US"/>
        </a:p>
      </dgm:t>
    </dgm:pt>
    <dgm:pt modelId="{742589B0-B066-4097-98F7-CC576AB383E5}" type="sibTrans" cxnId="{8FF4DC1D-45BF-4163-83C9-D0E243DC54CD}">
      <dgm:prSet/>
      <dgm:spPr/>
      <dgm:t>
        <a:bodyPr/>
        <a:lstStyle/>
        <a:p>
          <a:endParaRPr lang="en-US"/>
        </a:p>
      </dgm:t>
    </dgm:pt>
    <dgm:pt modelId="{A6C1F865-799E-4D09-B190-68139E4E8746}">
      <dgm:prSet/>
      <dgm:spPr/>
      <dgm:t>
        <a:bodyPr/>
        <a:lstStyle/>
        <a:p>
          <a:r>
            <a:rPr lang="en-US"/>
            <a:t>Travel Duration</a:t>
          </a:r>
        </a:p>
      </dgm:t>
    </dgm:pt>
    <dgm:pt modelId="{C87FE7AF-7B37-49AC-9F6A-E75FBF2A81BA}" type="parTrans" cxnId="{FE49CDCA-9ECE-43F4-B4D1-E193AA98C83E}">
      <dgm:prSet/>
      <dgm:spPr/>
      <dgm:t>
        <a:bodyPr/>
        <a:lstStyle/>
        <a:p>
          <a:endParaRPr lang="en-US"/>
        </a:p>
      </dgm:t>
    </dgm:pt>
    <dgm:pt modelId="{E682E98F-F3B2-45CE-B274-D97A83C2BB3F}" type="sibTrans" cxnId="{FE49CDCA-9ECE-43F4-B4D1-E193AA98C83E}">
      <dgm:prSet/>
      <dgm:spPr/>
      <dgm:t>
        <a:bodyPr/>
        <a:lstStyle/>
        <a:p>
          <a:endParaRPr lang="en-US"/>
        </a:p>
      </dgm:t>
    </dgm:pt>
    <dgm:pt modelId="{C9A753B2-8811-4CFD-A923-C68A0D0FEADF}" type="pres">
      <dgm:prSet presAssocID="{1B1F71CA-98D5-478D-BF6C-B950086B37FF}" presName="root" presStyleCnt="0">
        <dgm:presLayoutVars>
          <dgm:dir/>
          <dgm:resizeHandles val="exact"/>
        </dgm:presLayoutVars>
      </dgm:prSet>
      <dgm:spPr/>
    </dgm:pt>
    <dgm:pt modelId="{67F3BB02-6557-4327-9419-7213B7DEB623}" type="pres">
      <dgm:prSet presAssocID="{F75F6D8D-DADB-4695-9F56-B1B9C9445EC6}" presName="compNode" presStyleCnt="0"/>
      <dgm:spPr/>
    </dgm:pt>
    <dgm:pt modelId="{421B58C3-BAE8-4196-86ED-5E35DE5B69AD}" type="pres">
      <dgm:prSet presAssocID="{F75F6D8D-DADB-4695-9F56-B1B9C9445EC6}" presName="bgRect" presStyleLbl="bgShp" presStyleIdx="0" presStyleCnt="2"/>
      <dgm:spPr/>
    </dgm:pt>
    <dgm:pt modelId="{5D3446B7-51FE-48A2-931F-554BF4BDD2F6}" type="pres">
      <dgm:prSet presAssocID="{F75F6D8D-DADB-4695-9F56-B1B9C9445E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10C6278-859B-468E-A05F-EF038266AF29}" type="pres">
      <dgm:prSet presAssocID="{F75F6D8D-DADB-4695-9F56-B1B9C9445EC6}" presName="spaceRect" presStyleCnt="0"/>
      <dgm:spPr/>
    </dgm:pt>
    <dgm:pt modelId="{FB09136D-EAB6-4631-BAB7-19A5E9511FE4}" type="pres">
      <dgm:prSet presAssocID="{F75F6D8D-DADB-4695-9F56-B1B9C9445EC6}" presName="parTx" presStyleLbl="revTx" presStyleIdx="0" presStyleCnt="2">
        <dgm:presLayoutVars>
          <dgm:chMax val="0"/>
          <dgm:chPref val="0"/>
        </dgm:presLayoutVars>
      </dgm:prSet>
      <dgm:spPr/>
    </dgm:pt>
    <dgm:pt modelId="{9F7AA875-2B4A-4857-AF1F-40C819AB5C5D}" type="pres">
      <dgm:prSet presAssocID="{742589B0-B066-4097-98F7-CC576AB383E5}" presName="sibTrans" presStyleCnt="0"/>
      <dgm:spPr/>
    </dgm:pt>
    <dgm:pt modelId="{78066E79-7F48-40C3-80E4-599D01D8D4CE}" type="pres">
      <dgm:prSet presAssocID="{A6C1F865-799E-4D09-B190-68139E4E8746}" presName="compNode" presStyleCnt="0"/>
      <dgm:spPr/>
    </dgm:pt>
    <dgm:pt modelId="{E1ED8E71-6DF6-48FA-8336-F952A58172DE}" type="pres">
      <dgm:prSet presAssocID="{A6C1F865-799E-4D09-B190-68139E4E8746}" presName="bgRect" presStyleLbl="bgShp" presStyleIdx="1" presStyleCnt="2"/>
      <dgm:spPr/>
    </dgm:pt>
    <dgm:pt modelId="{745B5536-8D51-45EB-AE3F-235308E65F79}" type="pres">
      <dgm:prSet presAssocID="{A6C1F865-799E-4D09-B190-68139E4E87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BA795AD-F953-46EB-9045-C8A29BEB3441}" type="pres">
      <dgm:prSet presAssocID="{A6C1F865-799E-4D09-B190-68139E4E8746}" presName="spaceRect" presStyleCnt="0"/>
      <dgm:spPr/>
    </dgm:pt>
    <dgm:pt modelId="{E56F2055-C925-4B87-9B26-91CAC60AAB1C}" type="pres">
      <dgm:prSet presAssocID="{A6C1F865-799E-4D09-B190-68139E4E874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FF4DC1D-45BF-4163-83C9-D0E243DC54CD}" srcId="{1B1F71CA-98D5-478D-BF6C-B950086B37FF}" destId="{F75F6D8D-DADB-4695-9F56-B1B9C9445EC6}" srcOrd="0" destOrd="0" parTransId="{59E4BF2C-A64D-4E74-8DAD-A106EE35AC2E}" sibTransId="{742589B0-B066-4097-98F7-CC576AB383E5}"/>
    <dgm:cxn modelId="{7A100A29-51A3-4F74-8C97-D988902B99D3}" type="presOf" srcId="{A6C1F865-799E-4D09-B190-68139E4E8746}" destId="{E56F2055-C925-4B87-9B26-91CAC60AAB1C}" srcOrd="0" destOrd="0" presId="urn:microsoft.com/office/officeart/2018/2/layout/IconVerticalSolidList"/>
    <dgm:cxn modelId="{2FBE0196-7F0D-4E00-8705-16C360C7F536}" type="presOf" srcId="{1B1F71CA-98D5-478D-BF6C-B950086B37FF}" destId="{C9A753B2-8811-4CFD-A923-C68A0D0FEADF}" srcOrd="0" destOrd="0" presId="urn:microsoft.com/office/officeart/2018/2/layout/IconVerticalSolidList"/>
    <dgm:cxn modelId="{122E67AE-33A0-41F6-A206-98CBF7B5043B}" type="presOf" srcId="{F75F6D8D-DADB-4695-9F56-B1B9C9445EC6}" destId="{FB09136D-EAB6-4631-BAB7-19A5E9511FE4}" srcOrd="0" destOrd="0" presId="urn:microsoft.com/office/officeart/2018/2/layout/IconVerticalSolidList"/>
    <dgm:cxn modelId="{FE49CDCA-9ECE-43F4-B4D1-E193AA98C83E}" srcId="{1B1F71CA-98D5-478D-BF6C-B950086B37FF}" destId="{A6C1F865-799E-4D09-B190-68139E4E8746}" srcOrd="1" destOrd="0" parTransId="{C87FE7AF-7B37-49AC-9F6A-E75FBF2A81BA}" sibTransId="{E682E98F-F3B2-45CE-B274-D97A83C2BB3F}"/>
    <dgm:cxn modelId="{243186E2-B484-4DA5-8945-5E041FFA4E8B}" type="presParOf" srcId="{C9A753B2-8811-4CFD-A923-C68A0D0FEADF}" destId="{67F3BB02-6557-4327-9419-7213B7DEB623}" srcOrd="0" destOrd="0" presId="urn:microsoft.com/office/officeart/2018/2/layout/IconVerticalSolidList"/>
    <dgm:cxn modelId="{0B980608-9BC6-41A0-8E9F-75680CE0C997}" type="presParOf" srcId="{67F3BB02-6557-4327-9419-7213B7DEB623}" destId="{421B58C3-BAE8-4196-86ED-5E35DE5B69AD}" srcOrd="0" destOrd="0" presId="urn:microsoft.com/office/officeart/2018/2/layout/IconVerticalSolidList"/>
    <dgm:cxn modelId="{40BE408C-FDED-49ED-9064-79791038DC86}" type="presParOf" srcId="{67F3BB02-6557-4327-9419-7213B7DEB623}" destId="{5D3446B7-51FE-48A2-931F-554BF4BDD2F6}" srcOrd="1" destOrd="0" presId="urn:microsoft.com/office/officeart/2018/2/layout/IconVerticalSolidList"/>
    <dgm:cxn modelId="{9EF60462-FEF0-42CE-987E-AAEA2A9E967C}" type="presParOf" srcId="{67F3BB02-6557-4327-9419-7213B7DEB623}" destId="{210C6278-859B-468E-A05F-EF038266AF29}" srcOrd="2" destOrd="0" presId="urn:microsoft.com/office/officeart/2018/2/layout/IconVerticalSolidList"/>
    <dgm:cxn modelId="{61CE41B8-E3D0-4B05-BD3F-3C0069D79DD7}" type="presParOf" srcId="{67F3BB02-6557-4327-9419-7213B7DEB623}" destId="{FB09136D-EAB6-4631-BAB7-19A5E9511FE4}" srcOrd="3" destOrd="0" presId="urn:microsoft.com/office/officeart/2018/2/layout/IconVerticalSolidList"/>
    <dgm:cxn modelId="{A934B78C-2997-4A7B-A2DD-452D29D57334}" type="presParOf" srcId="{C9A753B2-8811-4CFD-A923-C68A0D0FEADF}" destId="{9F7AA875-2B4A-4857-AF1F-40C819AB5C5D}" srcOrd="1" destOrd="0" presId="urn:microsoft.com/office/officeart/2018/2/layout/IconVerticalSolidList"/>
    <dgm:cxn modelId="{D51D44C5-7424-491B-96F0-5409B8E5B100}" type="presParOf" srcId="{C9A753B2-8811-4CFD-A923-C68A0D0FEADF}" destId="{78066E79-7F48-40C3-80E4-599D01D8D4CE}" srcOrd="2" destOrd="0" presId="urn:microsoft.com/office/officeart/2018/2/layout/IconVerticalSolidList"/>
    <dgm:cxn modelId="{118E501B-0C2A-41ED-9191-EA79C560CB7B}" type="presParOf" srcId="{78066E79-7F48-40C3-80E4-599D01D8D4CE}" destId="{E1ED8E71-6DF6-48FA-8336-F952A58172DE}" srcOrd="0" destOrd="0" presId="urn:microsoft.com/office/officeart/2018/2/layout/IconVerticalSolidList"/>
    <dgm:cxn modelId="{9C284243-5D37-494C-8224-D6E659C6883E}" type="presParOf" srcId="{78066E79-7F48-40C3-80E4-599D01D8D4CE}" destId="{745B5536-8D51-45EB-AE3F-235308E65F79}" srcOrd="1" destOrd="0" presId="urn:microsoft.com/office/officeart/2018/2/layout/IconVerticalSolidList"/>
    <dgm:cxn modelId="{6D820997-0CB2-4614-818F-6902129AC6A8}" type="presParOf" srcId="{78066E79-7F48-40C3-80E4-599D01D8D4CE}" destId="{BBA795AD-F953-46EB-9045-C8A29BEB3441}" srcOrd="2" destOrd="0" presId="urn:microsoft.com/office/officeart/2018/2/layout/IconVerticalSolidList"/>
    <dgm:cxn modelId="{A4006E8B-B58C-455D-9B3C-C68F227178DE}" type="presParOf" srcId="{78066E79-7F48-40C3-80E4-599D01D8D4CE}" destId="{E56F2055-C925-4B87-9B26-91CAC60AAB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B58C3-BAE8-4196-86ED-5E35DE5B69AD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446B7-51FE-48A2-931F-554BF4BDD2F6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9136D-EAB6-4631-BAB7-19A5E9511FE4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Peak velocity </a:t>
          </a:r>
        </a:p>
      </dsp:txBody>
      <dsp:txXfrm>
        <a:off x="1631713" y="765233"/>
        <a:ext cx="5380656" cy="1412739"/>
      </dsp:txXfrm>
    </dsp:sp>
    <dsp:sp modelId="{E1ED8E71-6DF6-48FA-8336-F952A58172DE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B5536-8D51-45EB-AE3F-235308E65F79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2055-C925-4B87-9B26-91CAC60AAB1C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Travel Duration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DE86-E573-4AA4-99B0-C65D0D9AF736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CB8BD-F7FF-49C3-BDF1-8856B4577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think of some other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CB8BD-F7FF-49C3-BDF1-8856B4577B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5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Combining ‘how’ we make reaches to ‘why’ we make reaches (</a:t>
            </a:r>
            <a:r>
              <a:rPr lang="en-US" b="1" dirty="0" err="1"/>
              <a:t>Shadmehr</a:t>
            </a:r>
            <a:r>
              <a:rPr lang="en-US" b="1" dirty="0"/>
              <a:t>, Huang and Ahmed).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CB8BD-F7FF-49C3-BDF1-8856B4577B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78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real world, reaches are actions that we make intermittently among many others. </a:t>
            </a:r>
          </a:p>
          <a:p>
            <a:r>
              <a:rPr lang="en-US" dirty="0"/>
              <a:t>Do the experiences and outcomes of those actions affect our reach speed?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CB8BD-F7FF-49C3-BDF1-8856B4577B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99AEA-6539-4C5B-9931-96980C239CF3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BED7-8880-447C-87BC-E5C7BC95F191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1631-3682-4F45-BD3A-615C7377024B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B7F1-5489-47B5-9DED-4A0BC65F8267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265B-8054-4EF8-9B04-3340CD71CEB5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F2D42-A23B-406C-99B7-8E7F813F836D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5639-A6D6-4DE7-BA29-921478F44F71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A5DA-51B9-4710-BE3F-0F3E56BA2568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A08-F5E7-4D20-B928-F96394571699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C7EF9920-DB44-4472-BF28-8050BD830CBF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E769-096C-455C-B645-B6B669256F16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381057-DE78-4CF8-B829-164CBC8C53AC}" type="datetime1">
              <a:rPr lang="en-US" smtClean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1" b="17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EA9A18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EA9A18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Foraging and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Shruthi Sukumar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9FA22-6E72-4058-8548-5CE1BC31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C3A8-97E9-42ED-B8A3-6E623D6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classical marginal value theorem (mvt)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C3C6E0-E89A-4ABD-9826-2F13555BA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8112" y="618067"/>
            <a:ext cx="6374675" cy="559815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233055-801F-4D9E-BEE8-34E5128F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3F0ED-1C9D-457E-9969-8B7BE965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Generalized Mvt</a:t>
            </a:r>
          </a:p>
        </p:txBody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6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B0492196-0C0A-44D2-8108-2EBB02A6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“[…] </a:t>
            </a:r>
            <a:r>
              <a:rPr lang="en-US" b="1">
                <a:solidFill>
                  <a:srgbClr val="FFFFFF"/>
                </a:solidFill>
              </a:rPr>
              <a:t>how does it determine the speed of the ensuing movement</a:t>
            </a:r>
            <a:r>
              <a:rPr lang="en-US">
                <a:solidFill>
                  <a:srgbClr val="FFFFFF"/>
                </a:solidFill>
              </a:rPr>
              <a:t>?”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 Yoon et al 2018</a:t>
            </a:r>
          </a:p>
        </p:txBody>
      </p:sp>
      <p:pic>
        <p:nvPicPr>
          <p:cNvPr id="5" name="Content Placeholder 4" descr="The white-tailed eagle">
            <a:extLst>
              <a:ext uri="{FF2B5EF4-FFF2-40B4-BE49-F238E27FC236}">
                <a16:creationId xmlns:a16="http://schemas.microsoft.com/office/drawing/2014/main" id="{59FB3AB9-9181-4BDE-9290-9DAAB6CDA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8" r="219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0C5A2-8654-4B4E-A5C9-7EE3B4A1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9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E3F0ED-1C9D-457E-9969-8B7BE965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Generalized </a:t>
            </a:r>
            <a:r>
              <a:rPr lang="en-US" sz="3600" dirty="0" err="1">
                <a:solidFill>
                  <a:srgbClr val="FFFFFF"/>
                </a:solidFill>
              </a:rPr>
              <a:t>Mvt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91DA78-7073-4BF1-9E0C-922980CF4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520" y="618067"/>
            <a:ext cx="5142713" cy="55981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9AFD-85DB-45B9-AF36-FECE882A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5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E3F0ED-1C9D-457E-9969-8B7BE965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Generalized </a:t>
            </a:r>
            <a:r>
              <a:rPr lang="en-US" sz="3600" dirty="0" err="1">
                <a:solidFill>
                  <a:srgbClr val="FFFFFF"/>
                </a:solidFill>
              </a:rPr>
              <a:t>Mvt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9B8BD-18B1-472D-B77E-6BC58A05B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520" y="618067"/>
            <a:ext cx="5142713" cy="559815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C58DFD-F8F2-43EC-9E0F-0AD86470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6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E3F0ED-1C9D-457E-9969-8B7BE965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Generalized </a:t>
            </a:r>
            <a:r>
              <a:rPr lang="en-US" sz="3600" dirty="0" err="1">
                <a:solidFill>
                  <a:srgbClr val="FFFFFF"/>
                </a:solidFill>
              </a:rPr>
              <a:t>Mvt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FBD40B-4E3A-4E1A-B838-F743E8FA9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520" y="618067"/>
            <a:ext cx="5142713" cy="559815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760582-D3BD-4352-BA06-BDD6A6D8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0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10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6" name="Rectangle 11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12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114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E3F0ED-1C9D-457E-9969-8B7BE965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Generalized </a:t>
            </a:r>
            <a:r>
              <a:rPr lang="en-US" sz="3600" dirty="0" err="1">
                <a:solidFill>
                  <a:srgbClr val="FFFFFF"/>
                </a:solidFill>
              </a:rPr>
              <a:t>Mvt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37907-A13F-4C5E-80AD-F723DB656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520" y="618067"/>
            <a:ext cx="6679834" cy="55981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9C66DB-66BB-4A62-A125-CED49A8C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0" y="453643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E9E9-6E2E-4235-AE44-D752EC3B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Corollaries and predictions 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70B8D900-A697-4124-94EC-11713F338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4024" y="2039112"/>
            <a:ext cx="3009900" cy="3467100"/>
          </a:xfr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9F8BB2A-F270-40A8-8078-196D86A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6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0" y="453643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E9E9-6E2E-4235-AE44-D752EC3B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Corollaries and predictions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8F8DF73-35EB-40EB-BA19-43582FD7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4024" y="2039112"/>
            <a:ext cx="3009900" cy="346710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E3A7089-2588-4854-9BFC-D5352DA3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0" y="453643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E9E9-6E2E-4235-AE44-D752EC3B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Corollaries and predictions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978D2E-4EB7-4A4C-9F84-CCDBE298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4024" y="2039112"/>
            <a:ext cx="3324225" cy="3467100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5831D-A2D4-4C32-B704-97DC228A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2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0" y="453643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E9E9-6E2E-4235-AE44-D752EC3B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Corollaries and predictions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978D2E-4EB7-4A4C-9F84-CCDBE298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4024" y="2039112"/>
            <a:ext cx="3324225" cy="346710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5F9482-3333-4713-BDE9-6974B358B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5084" y="2127578"/>
            <a:ext cx="3286125" cy="3276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1740-9C63-46F9-A5C7-EC847024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D2D11-B497-4C7C-A16C-CF1781DF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>
            <a:normAutofit/>
          </a:bodyPr>
          <a:lstStyle/>
          <a:p>
            <a:r>
              <a:rPr lang="en-US"/>
              <a:t>What would you do?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F6DE5FCE-5C02-469A-9C6F-12F9A1F5F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192" y="1862594"/>
            <a:ext cx="3194595" cy="319459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FAD17B-4783-4707-AB63-43205B3E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r>
              <a:rPr lang="en-US" dirty="0"/>
              <a:t>Imagine reaching towards a pencil to write down a research idea?</a:t>
            </a:r>
          </a:p>
          <a:p>
            <a:r>
              <a:rPr lang="en-US" dirty="0"/>
              <a:t>Remember, moments earlier your abstract was accepted. Now how fast would you reach?</a:t>
            </a:r>
          </a:p>
          <a:p>
            <a:r>
              <a:rPr lang="en-US" dirty="0"/>
              <a:t>What if your abstract had been rejected? How would that impact your reach speed?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FBC8-D365-41A8-BDC3-D4CFE1D7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662E-B9FA-4323-BD09-19B14323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Foraging task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6BEF10-310A-4E00-B063-F8C181FE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992" y="3081867"/>
            <a:ext cx="5125882" cy="33104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F4EF7-B587-4E9D-AB0B-A111402D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67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662E-B9FA-4323-BD09-19B14323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Foraging task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6BEF10-310A-4E00-B063-F8C181FE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992" y="3081867"/>
            <a:ext cx="5125882" cy="33104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778804E-AC49-45C1-AFEF-9F4FC2220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4874" y="3064737"/>
            <a:ext cx="4259705" cy="25275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F4EF7-B587-4E9D-AB0B-A111402D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5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5886-7B5A-4D3B-8E7B-191DB676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Foraging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295E-11D3-4A15-9F57-FE399654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5490-E366-43BE-9CD8-8F34F9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4" descr="https://lh3.googleusercontent.com/XSanqfegAv8T_g74cLlYWetqv3joa0XsptgUHWdeuJ2rRB17GYy_QdgG9ldhfp_ZFOnjov7vYnZ5D8dmIcU5I7yRyyQaTi8UkMoSv7C4R4b410Pel2LSM_V8P12I2KFljH_NwDi8pIM">
            <a:extLst>
              <a:ext uri="{FF2B5EF4-FFF2-40B4-BE49-F238E27FC236}">
                <a16:creationId xmlns:a16="http://schemas.microsoft.com/office/drawing/2014/main" id="{EDDF0EAF-1C86-4C3F-BE70-C1859C92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82976"/>
            <a:ext cx="4164461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6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5886-7B5A-4D3B-8E7B-191DB676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Foraging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295E-11D3-4A15-9F57-FE399654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5490-E366-43BE-9CD8-8F34F9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4" descr="https://lh3.googleusercontent.com/XSanqfegAv8T_g74cLlYWetqv3joa0XsptgUHWdeuJ2rRB17GYy_QdgG9ldhfp_ZFOnjov7vYnZ5D8dmIcU5I7yRyyQaTi8UkMoSv7C4R4b410Pel2LSM_V8P12I2KFljH_NwDi8pIM">
            <a:extLst>
              <a:ext uri="{FF2B5EF4-FFF2-40B4-BE49-F238E27FC236}">
                <a16:creationId xmlns:a16="http://schemas.microsoft.com/office/drawing/2014/main" id="{EDDF0EAF-1C86-4C3F-BE70-C1859C92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82976"/>
            <a:ext cx="4164461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5.googleusercontent.com/Gmt-PoYm0YbjcPek_p_G5oeX_9_1wNK-EpXeIh-wywX9ML78cP96b7JHMQjWQa9icPZanmgam41vz1ptHkUa-IbaD6M_h3nRVMG8o5lhSxas_VH7Kcm9LqpTJqlFrQ99y40fc2yuBHY">
            <a:extLst>
              <a:ext uri="{FF2B5EF4-FFF2-40B4-BE49-F238E27FC236}">
                <a16:creationId xmlns:a16="http://schemas.microsoft.com/office/drawing/2014/main" id="{B16A6495-688C-47A5-BA8C-3A4A9DE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36" y="2373290"/>
            <a:ext cx="4193518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5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5886-7B5A-4D3B-8E7B-191DB676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Foraging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295E-11D3-4A15-9F57-FE399654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5490-E366-43BE-9CD8-8F34F9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4" descr="https://lh3.googleusercontent.com/XSanqfegAv8T_g74cLlYWetqv3joa0XsptgUHWdeuJ2rRB17GYy_QdgG9ldhfp_ZFOnjov7vYnZ5D8dmIcU5I7yRyyQaTi8UkMoSv7C4R4b410Pel2LSM_V8P12I2KFljH_NwDi8pIM">
            <a:extLst>
              <a:ext uri="{FF2B5EF4-FFF2-40B4-BE49-F238E27FC236}">
                <a16:creationId xmlns:a16="http://schemas.microsoft.com/office/drawing/2014/main" id="{EDDF0EAF-1C86-4C3F-BE70-C1859C92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82976"/>
            <a:ext cx="4164461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5.googleusercontent.com/Gmt-PoYm0YbjcPek_p_G5oeX_9_1wNK-EpXeIh-wywX9ML78cP96b7JHMQjWQa9icPZanmgam41vz1ptHkUa-IbaD6M_h3nRVMG8o5lhSxas_VH7Kcm9LqpTJqlFrQ99y40fc2yuBHY">
            <a:extLst>
              <a:ext uri="{FF2B5EF4-FFF2-40B4-BE49-F238E27FC236}">
                <a16:creationId xmlns:a16="http://schemas.microsoft.com/office/drawing/2014/main" id="{B16A6495-688C-47A5-BA8C-3A4A9DE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36" y="2373290"/>
            <a:ext cx="4193518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AE6D6-B687-4D17-80EB-53184016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75" y="2728601"/>
            <a:ext cx="4200674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256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5886-7B5A-4D3B-8E7B-191DB676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Foraging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295E-11D3-4A15-9F57-FE399654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5490-E366-43BE-9CD8-8F34F9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4" descr="https://lh3.googleusercontent.com/XSanqfegAv8T_g74cLlYWetqv3joa0XsptgUHWdeuJ2rRB17GYy_QdgG9ldhfp_ZFOnjov7vYnZ5D8dmIcU5I7yRyyQaTi8UkMoSv7C4R4b410Pel2LSM_V8P12I2KFljH_NwDi8pIM">
            <a:extLst>
              <a:ext uri="{FF2B5EF4-FFF2-40B4-BE49-F238E27FC236}">
                <a16:creationId xmlns:a16="http://schemas.microsoft.com/office/drawing/2014/main" id="{EDDF0EAF-1C86-4C3F-BE70-C1859C92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82976"/>
            <a:ext cx="4164461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5.googleusercontent.com/Gmt-PoYm0YbjcPek_p_G5oeX_9_1wNK-EpXeIh-wywX9ML78cP96b7JHMQjWQa9icPZanmgam41vz1ptHkUa-IbaD6M_h3nRVMG8o5lhSxas_VH7Kcm9LqpTJqlFrQ99y40fc2yuBHY">
            <a:extLst>
              <a:ext uri="{FF2B5EF4-FFF2-40B4-BE49-F238E27FC236}">
                <a16:creationId xmlns:a16="http://schemas.microsoft.com/office/drawing/2014/main" id="{B16A6495-688C-47A5-BA8C-3A4A9DE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36" y="2373290"/>
            <a:ext cx="4193518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AE6D6-B687-4D17-80EB-53184016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75" y="2728601"/>
            <a:ext cx="4200674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0D1AE-062A-402F-A3E9-7B7EBCC48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77" y="3111341"/>
            <a:ext cx="4200674" cy="24688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3879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5886-7B5A-4D3B-8E7B-191DB676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Foraging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295E-11D3-4A15-9F57-FE399654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5490-E366-43BE-9CD8-8F34F9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4" descr="https://lh3.googleusercontent.com/XSanqfegAv8T_g74cLlYWetqv3joa0XsptgUHWdeuJ2rRB17GYy_QdgG9ldhfp_ZFOnjov7vYnZ5D8dmIcU5I7yRyyQaTi8UkMoSv7C4R4b410Pel2LSM_V8P12I2KFljH_NwDi8pIM">
            <a:extLst>
              <a:ext uri="{FF2B5EF4-FFF2-40B4-BE49-F238E27FC236}">
                <a16:creationId xmlns:a16="http://schemas.microsoft.com/office/drawing/2014/main" id="{EDDF0EAF-1C86-4C3F-BE70-C1859C92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82976"/>
            <a:ext cx="4164461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5.googleusercontent.com/Gmt-PoYm0YbjcPek_p_G5oeX_9_1wNK-EpXeIh-wywX9ML78cP96b7JHMQjWQa9icPZanmgam41vz1ptHkUa-IbaD6M_h3nRVMG8o5lhSxas_VH7Kcm9LqpTJqlFrQ99y40fc2yuBHY">
            <a:extLst>
              <a:ext uri="{FF2B5EF4-FFF2-40B4-BE49-F238E27FC236}">
                <a16:creationId xmlns:a16="http://schemas.microsoft.com/office/drawing/2014/main" id="{B16A6495-688C-47A5-BA8C-3A4A9DE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36" y="2373290"/>
            <a:ext cx="4193518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AE6D6-B687-4D17-80EB-53184016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75" y="2728601"/>
            <a:ext cx="4200674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0D1AE-062A-402F-A3E9-7B7EBCC48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77" y="3111341"/>
            <a:ext cx="4200674" cy="2468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12" descr="https://lh4.googleusercontent.com/-_a6s_KH1yRlmwSyobTs9ifxZkDRFypiI7sb1nUXAitj9XTtaFdzuaIT3ZUxfv0OqGmq_QGsexqIbFAw2QHREAbQXSu-nvidWqBuyNNEP-9Ta-SZXsnyrA1J5228btq-OU-qGXzJIFc">
            <a:extLst>
              <a:ext uri="{FF2B5EF4-FFF2-40B4-BE49-F238E27FC236}">
                <a16:creationId xmlns:a16="http://schemas.microsoft.com/office/drawing/2014/main" id="{438EB5EE-F3BA-4A07-A52F-C6219995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94" y="3479708"/>
            <a:ext cx="4202805" cy="246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81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6AD3-9F77-4395-A548-9ECA4263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B7580-07A0-4110-9C29-14343B59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72B6-C502-4C74-BF58-4A9ABEFC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7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50C-A60D-43D5-8259-703395F6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history on vigor – example subject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DF145-0E44-4B3E-B8FA-24936A12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B86851-BC1D-4DA9-8059-5D3BCA19D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8456" y="2242429"/>
            <a:ext cx="4415088" cy="4181485"/>
          </a:xfr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C7D17942-D806-40DF-923B-22822664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386" y="946539"/>
            <a:ext cx="905422" cy="9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E8E3B-C4D4-49D1-B884-9FF44074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Metrics of vigor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07D50-C9A5-4C56-8636-DCFBD0F0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696058F-6154-4FFD-8ECE-EDCD5963E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21371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903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C383E-500C-46DE-98B7-2C2A28A1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Movement vigor and its influencers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B6A52-0EDE-46C6-AEAD-5592C2853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4" y="1896533"/>
                <a:ext cx="6309003" cy="39622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tx2"/>
                    </a:solidFill>
                  </a:rPr>
                  <a:t>Utility model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Summerside et al; 2018</a:t>
                </a:r>
              </a:p>
              <a:p>
                <a:endParaRPr lang="en-US" b="1" dirty="0">
                  <a:solidFill>
                    <a:schemeClr val="tx2"/>
                  </a:solidFill>
                </a:endParaRPr>
              </a:p>
              <a:p>
                <a:r>
                  <a:rPr lang="en-US" b="1" dirty="0" err="1">
                    <a:solidFill>
                      <a:schemeClr val="tx2"/>
                    </a:solidFill>
                  </a:rPr>
                  <a:t>Bruening</a:t>
                </a:r>
                <a:r>
                  <a:rPr lang="en-US" b="1" dirty="0">
                    <a:solidFill>
                      <a:schemeClr val="tx2"/>
                    </a:solidFill>
                  </a:rPr>
                  <a:t> et al; in prep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B6A52-0EDE-46C6-AEAD-5592C2853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4" y="1896533"/>
                <a:ext cx="6309003" cy="3962266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C7366ACC-E795-4716-85C9-5A0F1DD07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0042" y="659654"/>
            <a:ext cx="2515746" cy="27270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8B55789-D726-4233-89DB-90BBE9B1F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1311" y="3589867"/>
            <a:ext cx="2759534" cy="2727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5E5D-84BF-4CC8-82D4-5EE1B5FC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5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79FE1-D765-416C-A737-A384A16D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31" y="874608"/>
            <a:ext cx="11226545" cy="32391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74CC-D75C-47B1-BEF3-47D6CF38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Subjects increase vigor after history of low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C026-9182-4892-B23C-B435A96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FF08B0-7109-4403-A6B4-115EF1871C70}"/>
              </a:ext>
            </a:extLst>
          </p:cNvPr>
          <p:cNvSpPr/>
          <p:nvPr/>
        </p:nvSpPr>
        <p:spPr>
          <a:xfrm>
            <a:off x="443883" y="727969"/>
            <a:ext cx="11301583" cy="3540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6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79FE1-D765-416C-A737-A384A16D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31" y="874608"/>
            <a:ext cx="11226545" cy="32391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74CC-D75C-47B1-BEF3-47D6CF38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Subjects increase vigor after history of low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C026-9182-4892-B23C-B435A96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FF08B0-7109-4403-A6B4-115EF1871C70}"/>
              </a:ext>
            </a:extLst>
          </p:cNvPr>
          <p:cNvSpPr/>
          <p:nvPr/>
        </p:nvSpPr>
        <p:spPr>
          <a:xfrm>
            <a:off x="3994951" y="727969"/>
            <a:ext cx="7750515" cy="3540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2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79FE1-D765-416C-A737-A384A16D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31" y="874608"/>
            <a:ext cx="11226545" cy="32391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74CC-D75C-47B1-BEF3-47D6CF38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Subjects increase vigor after history of low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C026-9182-4892-B23C-B435A96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32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8B471F-46EF-4839-9A8C-9721D9777EE3}"/>
              </a:ext>
            </a:extLst>
          </p:cNvPr>
          <p:cNvSpPr/>
          <p:nvPr/>
        </p:nvSpPr>
        <p:spPr>
          <a:xfrm>
            <a:off x="7439487" y="727969"/>
            <a:ext cx="4305979" cy="3540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21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79FE1-D765-416C-A737-A384A16D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31" y="874608"/>
            <a:ext cx="11226545" cy="32391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74CC-D75C-47B1-BEF3-47D6CF38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Subjects increase vigor after history of low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C026-9182-4892-B23C-B435A96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9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3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2" name="Rectangle 39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43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45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855A73-F03F-4CEF-8E9B-D37BDBDEB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83" y="971882"/>
            <a:ext cx="11274641" cy="3044628"/>
          </a:xfrm>
          <a:prstGeom prst="rect">
            <a:avLst/>
          </a:prstGeom>
        </p:spPr>
      </p:pic>
      <p:sp>
        <p:nvSpPr>
          <p:cNvPr id="66" name="Rectangle 47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74CC-D75C-47B1-BEF3-47D6CF38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Subjects increase vigor after history of low effort</a:t>
            </a:r>
            <a:endParaRPr lang="en-US" sz="33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C026-9182-4892-B23C-B435A96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40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FD529C-424B-4815-84E6-D5575BEF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Harvest behaviour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3889C-2550-47A1-A513-47AA9BD2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F1995AF-AC6D-4EEE-8902-F6F19D0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5053" y="718210"/>
            <a:ext cx="6764864" cy="53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15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2B4922-7602-46A0-9EEB-1F737C65F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D529C-424B-4815-84E6-D5575BEF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Subjects increase their grip ramp-up speed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70450C2-785F-4B9A-ADCF-A3081A1C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16FE08-2FA4-454F-8805-C2B340EE8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FD8DB-BEB0-487A-910E-E4D3E89D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F0B04F-9887-478F-B1F0-5B28D467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8972B-BE55-4E19-B8F6-05D26A09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0" y="2991892"/>
            <a:ext cx="3061163" cy="244258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B93545-B628-442F-A969-63EC9A74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1394" y="2513012"/>
            <a:ext cx="6162675" cy="3381375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3889C-2550-47A1-A513-47AA9BD2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/>
              <a:pPr defTabSz="457200"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30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2B4922-7602-46A0-9EEB-1F737C65F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D529C-424B-4815-84E6-D5575BEF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Harvest behaviour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70450C2-785F-4B9A-ADCF-A3081A1C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16FE08-2FA4-454F-8805-C2B340EE8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FD8DB-BEB0-487A-910E-E4D3E89D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F0B04F-9887-478F-B1F0-5B28D467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AA368E-8A43-4590-8C92-D14E187E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0" y="2991892"/>
            <a:ext cx="3061163" cy="244258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746F18-1D6A-468B-970A-46F3083C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6881" y="2461072"/>
            <a:ext cx="3375165" cy="3477443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3889C-2550-47A1-A513-47AA9BD2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/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3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2B4922-7602-46A0-9EEB-1F737C65F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D529C-424B-4815-84E6-D5575BEF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Harvest behaviour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70450C2-785F-4B9A-ADCF-A3081A1C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16FE08-2FA4-454F-8805-C2B340EE8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FD8DB-BEB0-487A-910E-E4D3E89D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F0B04F-9887-478F-B1F0-5B28D467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F0E8AE-CC35-4F6E-BCB3-FD6E3E804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0" y="2991892"/>
            <a:ext cx="3061163" cy="244258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102719-2935-4DA7-A79D-ADCAAF7ED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0169" y="2344704"/>
            <a:ext cx="3791860" cy="371726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3889C-2550-47A1-A513-47AA9BD2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/>
              <a:pPr defTabSz="457200"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6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333-FB0B-408B-812E-26DCF4D5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B297-0590-4FFF-B265-5E29A188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Movement vigor was modulated by history: subjects increased their vigor after a history of low effort as compared to a history of high effort.</a:t>
            </a:r>
          </a:p>
          <a:p>
            <a:r>
              <a:rPr lang="en-US" sz="2400" dirty="0"/>
              <a:t>While the number of berries harvested was not significantly modulated by environment, subjects reduced their grip ramp-up duration and giving-up duration in the lower effort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782-C1F9-4CE7-BB25-7A468C76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9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Baseball player making leaping catch at wall">
            <a:extLst>
              <a:ext uri="{FF2B5EF4-FFF2-40B4-BE49-F238E27FC236}">
                <a16:creationId xmlns:a16="http://schemas.microsoft.com/office/drawing/2014/main" id="{E45992E6-33ED-470B-88F2-658651F5D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31" r="27433" b="1"/>
          <a:stretch/>
        </p:blipFill>
        <p:spPr>
          <a:xfrm>
            <a:off x="1" y="10"/>
            <a:ext cx="4637078" cy="685753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6" descr="Person harvesting lettuce from a garden">
            <a:extLst>
              <a:ext uri="{FF2B5EF4-FFF2-40B4-BE49-F238E27FC236}">
                <a16:creationId xmlns:a16="http://schemas.microsoft.com/office/drawing/2014/main" id="{5E3110F1-BDF3-43F2-AFFD-63B1CF447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4194"/>
          <a:stretch/>
        </p:blipFill>
        <p:spPr>
          <a:xfrm>
            <a:off x="4628829" y="10"/>
            <a:ext cx="7563171" cy="426694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57E30F7-3253-4621-AB18-6A383D3A3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21AAE-A396-4FCD-B526-D61E0F6E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842" y="4571122"/>
            <a:ext cx="6591957" cy="103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Why do we make reaches anyway?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05829B-9491-4F93-8853-9BCABA78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F966F2-031A-4EA8-B214-62BED34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9A252-C5FC-4F39-B6C8-B4D2C452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2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64CD-BC1C-447E-8D6B-B0C2A4D7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0AE3-1EF9-4B1F-9599-5ECB3AD6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Effect of reward history on movement vigor.</a:t>
            </a:r>
          </a:p>
          <a:p>
            <a:r>
              <a:rPr lang="en-US" sz="2400" dirty="0"/>
              <a:t> Determining the cost of switching : exploration-vs-exploitation (w/ Colin)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8789-479C-42CF-97C2-7180D51D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1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CB32-2986-41F3-98F9-EC4FDDB3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C179-CC29-4882-AB45-8E9B7043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Do the experiences and outcomes of past actions affect reach vigor?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2577-EDCA-4820-970B-BA25D513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9C3A8-97E9-42ED-B8A3-6E623D6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classical marginal value theorem (mvt)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5A74848-804E-4F0A-9AD3-00C7360A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“ The predator must leave a patch it is presently in when the marginal capture rate in the patch drops to the average capture rate for the habitat 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- Eric </a:t>
            </a:r>
            <a:r>
              <a:rPr lang="en-US" sz="2400" dirty="0" err="1">
                <a:solidFill>
                  <a:srgbClr val="FFFFFF"/>
                </a:solidFill>
              </a:rPr>
              <a:t>Charnov</a:t>
            </a:r>
            <a:r>
              <a:rPr lang="en-US" sz="2400" dirty="0">
                <a:solidFill>
                  <a:srgbClr val="FFFFFF"/>
                </a:solidFill>
              </a:rPr>
              <a:t> 1976</a:t>
            </a:r>
          </a:p>
        </p:txBody>
      </p:sp>
      <p:pic>
        <p:nvPicPr>
          <p:cNvPr id="36" name="Picture 35" descr="Bee depositing into a honeycomb">
            <a:extLst>
              <a:ext uri="{FF2B5EF4-FFF2-40B4-BE49-F238E27FC236}">
                <a16:creationId xmlns:a16="http://schemas.microsoft.com/office/drawing/2014/main" id="{22EDDE2D-BAA4-41C7-BC9A-948E44EDA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" r="1174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83DE3E5-FAB6-45F1-9CD1-048CE1C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87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C3A8-97E9-42ED-B8A3-6E623D6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classical marginal value theorem (mvt)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447559A-AA02-4A42-93FB-82859A77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787" y="618067"/>
            <a:ext cx="5363395" cy="55981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A4BDE-527F-4B11-B21B-B8238D35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C3A8-97E9-42ED-B8A3-6E623D6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classical marginal value theorem (mvt)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6C7C5D-BCD4-4AAD-9F2E-923FA4EB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787" y="618067"/>
            <a:ext cx="5363395" cy="55981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CD30-09AF-40C2-B48E-A37A6C77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5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C3A8-97E9-42ED-B8A3-6E623D65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classical marginal value theorem (mvt)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4A19F83-5665-4F41-9AA0-30AC0A31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787" y="618067"/>
            <a:ext cx="5363395" cy="559815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41D3FF1-0490-4E9F-BCB9-4BD54398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625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6378F0B5A2CE4A846E0D5EEBB7BF35" ma:contentTypeVersion="4" ma:contentTypeDescription="Create a new document." ma:contentTypeScope="" ma:versionID="580506305953450cf4283c0d2ba44b08">
  <xsd:schema xmlns:xsd="http://www.w3.org/2001/XMLSchema" xmlns:xs="http://www.w3.org/2001/XMLSchema" xmlns:p="http://schemas.microsoft.com/office/2006/metadata/properties" xmlns:ns3="9b561360-0dcf-48d1-8312-16c145cdd8d5" targetNamespace="http://schemas.microsoft.com/office/2006/metadata/properties" ma:root="true" ma:fieldsID="b0406ee384bc34eb0fe50ca95ba4590d" ns3:_="">
    <xsd:import namespace="9b561360-0dcf-48d1-8312-16c145cdd8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561360-0dcf-48d1-8312-16c145cdd8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b561360-0dcf-48d1-8312-16c145cdd8d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C6F7AD-F6FE-4C8A-B8C9-3316B4955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561360-0dcf-48d1-8312-16c145cdd8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9b561360-0dcf-48d1-8312-16c145cdd8d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470</Words>
  <Application>Microsoft Office PowerPoint</Application>
  <PresentationFormat>Widescreen</PresentationFormat>
  <Paragraphs>107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Cambria Math</vt:lpstr>
      <vt:lpstr>Franklin Gothic Book</vt:lpstr>
      <vt:lpstr>Franklin Gothic Demi</vt:lpstr>
      <vt:lpstr>Wingdings 2</vt:lpstr>
      <vt:lpstr>DividendVTI</vt:lpstr>
      <vt:lpstr>Foraging and movement</vt:lpstr>
      <vt:lpstr>What would you do?</vt:lpstr>
      <vt:lpstr>Movement vigor and its influencers</vt:lpstr>
      <vt:lpstr>Why do we make reaches anyway?</vt:lpstr>
      <vt:lpstr>Research question</vt:lpstr>
      <vt:lpstr>The classical marginal value theorem (mvt)</vt:lpstr>
      <vt:lpstr>The classical marginal value theorem (mvt)</vt:lpstr>
      <vt:lpstr>The classical marginal value theorem (mvt)</vt:lpstr>
      <vt:lpstr>The classical marginal value theorem (mvt)</vt:lpstr>
      <vt:lpstr>The classical marginal value theorem (mvt)</vt:lpstr>
      <vt:lpstr>Generalized Mvt</vt:lpstr>
      <vt:lpstr>Generalized Mvt</vt:lpstr>
      <vt:lpstr>Generalized Mvt</vt:lpstr>
      <vt:lpstr>Generalized Mvt</vt:lpstr>
      <vt:lpstr>Generalized Mvt</vt:lpstr>
      <vt:lpstr>Corollaries and predictions </vt:lpstr>
      <vt:lpstr>Corollaries and predictions </vt:lpstr>
      <vt:lpstr>Corollaries and predictions </vt:lpstr>
      <vt:lpstr>Corollaries and predictions </vt:lpstr>
      <vt:lpstr>Foraging task</vt:lpstr>
      <vt:lpstr>Foraging task</vt:lpstr>
      <vt:lpstr>Foraging task</vt:lpstr>
      <vt:lpstr>Foraging task</vt:lpstr>
      <vt:lpstr>Foraging task</vt:lpstr>
      <vt:lpstr>Foraging task</vt:lpstr>
      <vt:lpstr>Foraging task</vt:lpstr>
      <vt:lpstr>Protocol</vt:lpstr>
      <vt:lpstr>Effect of history on vigor – example subject</vt:lpstr>
      <vt:lpstr>Metrics of vigor</vt:lpstr>
      <vt:lpstr>Subjects increase vigor after history of low effort</vt:lpstr>
      <vt:lpstr>Subjects increase vigor after history of low effort</vt:lpstr>
      <vt:lpstr>Subjects increase vigor after history of low effort</vt:lpstr>
      <vt:lpstr>Subjects increase vigor after history of low effort</vt:lpstr>
      <vt:lpstr>Subjects increase vigor after history of low effort</vt:lpstr>
      <vt:lpstr>Harvest behaviour </vt:lpstr>
      <vt:lpstr>Subjects increase their grip ramp-up speed</vt:lpstr>
      <vt:lpstr>Harvest behaviour </vt:lpstr>
      <vt:lpstr>Harvest behaviour </vt:lpstr>
      <vt:lpstr>In summary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Foraging and movement</dc:title>
  <dc:creator>Shruthi Sukumar</dc:creator>
  <cp:lastModifiedBy>Shruthi Sukumar</cp:lastModifiedBy>
  <cp:revision>1</cp:revision>
  <dcterms:created xsi:type="dcterms:W3CDTF">2020-09-28T06:12:06Z</dcterms:created>
  <dcterms:modified xsi:type="dcterms:W3CDTF">2020-09-28T06:15:16Z</dcterms:modified>
</cp:coreProperties>
</file>